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48" r:id="rId2"/>
    <p:sldId id="306" r:id="rId3"/>
    <p:sldId id="293" r:id="rId4"/>
    <p:sldId id="477" r:id="rId5"/>
    <p:sldId id="472" r:id="rId6"/>
    <p:sldId id="379" r:id="rId7"/>
    <p:sldId id="464" r:id="rId8"/>
    <p:sldId id="479" r:id="rId9"/>
    <p:sldId id="465" r:id="rId10"/>
    <p:sldId id="480" r:id="rId11"/>
    <p:sldId id="478" r:id="rId12"/>
    <p:sldId id="475" r:id="rId13"/>
    <p:sldId id="467" r:id="rId14"/>
    <p:sldId id="463" r:id="rId15"/>
    <p:sldId id="468" r:id="rId16"/>
    <p:sldId id="473" r:id="rId17"/>
    <p:sldId id="466" r:id="rId18"/>
    <p:sldId id="476" r:id="rId19"/>
    <p:sldId id="469" r:id="rId20"/>
    <p:sldId id="470" r:id="rId21"/>
    <p:sldId id="474" r:id="rId22"/>
    <p:sldId id="4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066"/>
    <a:srgbClr val="615952"/>
    <a:srgbClr val="615A52"/>
    <a:srgbClr val="4A4640"/>
    <a:srgbClr val="E1F6FC"/>
    <a:srgbClr val="E1F5FC"/>
    <a:srgbClr val="89A5B4"/>
    <a:srgbClr val="829CAA"/>
    <a:srgbClr val="EAF4F7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548"/>
    <p:restoredTop sz="79759" autoAdjust="0"/>
  </p:normalViewPr>
  <p:slideViewPr>
    <p:cSldViewPr snapToGrid="0">
      <p:cViewPr varScale="1">
        <p:scale>
          <a:sx n="94" d="100"/>
          <a:sy n="94" d="100"/>
        </p:scale>
        <p:origin x="208" y="232"/>
      </p:cViewPr>
      <p:guideLst/>
    </p:cSldViewPr>
  </p:slideViewPr>
  <p:outlineViewPr>
    <p:cViewPr>
      <p:scale>
        <a:sx n="33" d="100"/>
        <a:sy n="33" d="100"/>
      </p:scale>
      <p:origin x="0" y="-65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AFC7C-BA3A-4566-AC2E-ECEFDA933938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B0107-2478-4C5C-B470-541711B5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64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732CE-CD40-A844-A97D-1A0E7C6407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23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47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2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temperature parameter 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β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controls the extent to which action value differences influence choice.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 the learned values into a choice (0/1)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parameter beta –‘inverse temperature’,  the higher beta, the more deterministic choices are, less random, i.e. usually go with higher value option, less exploration.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larger </a:t>
            </a:r>
            <a:r>
              <a:rPr lang="el-G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β 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 that choices become more 'deterministic', i.e. you are more likely to pick the option with the highest 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 </a:t>
            </a:r>
            <a:r>
              <a:rPr lang="el-G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β 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 smaller, you become more 'exploratory', i.e. you are more likely to pick the other option now and again as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8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In optimization, quasi-Newton methods for </a:t>
            </a:r>
            <a:r>
              <a:rPr lang="en-GB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finding local maxima</a:t>
            </a:r>
            <a:r>
              <a:rPr lang="en-GB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– of log- joint posterior density for all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Maximum a Posteriori - Bayesian-based approach to estimating a distribution and model parameters that best explain an observed dataset.</a:t>
            </a:r>
            <a:endParaRPr lang="en-GB" sz="1200" b="0" i="0" kern="1200" dirty="0">
              <a:solidFill>
                <a:schemeClr val="tx1"/>
              </a:solidFill>
              <a:effectLst/>
              <a:highlight>
                <a:srgbClr val="FFFFFF"/>
              </a:highlight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Logit space-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proability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0-1 for normal values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Alpha: Uninformative prior, allowing for individual differences in learning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Initial values: logit (0.5, 1), with a variance of 1. </a:t>
            </a:r>
            <a:r>
              <a:rPr lang="en-GB" dirty="0">
                <a:solidFill>
                  <a:srgbClr val="212121"/>
                </a:solidFill>
                <a:highlight>
                  <a:srgbClr val="FFFFFF"/>
                </a:highlight>
                <a:latin typeface="Noto Serif" panose="02020600060500020200" pitchFamily="18" charset="0"/>
              </a:rPr>
              <a:t>A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llowed to vary, to allow for inter-individual differences in prior preferences for the extent to which individual would conform.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Tapas_RW_social_rew_config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line 64 – fix or unfix initial values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8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OUTPUT: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est.u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Input to agent (i.e., the inputs array from the arguments)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est.y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Observed responses (i.e., the responses array from the arguments)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est.irr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Index numbers of irregular trials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est.ign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Index numbers of ignored trials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est.c_prc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Configuration settings for the chosen perceptual model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that model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est.c_obs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Configuration settings for the chosen observation model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that model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est.c_opt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Configuration settings for the chosen optimization algorithm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that algorithm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est.optim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A place where information on the optimization results is stored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(e.g., measures of model quality like LME, AIC, BIC, and posterior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parameter correlation)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est.p_prc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Maximum-a-posteriori estimates of perceptual parameters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your chosen perceptual model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est.p_obs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Maximum-a-posteriori estimates of observation parameters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your chosen observation model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est.traj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: Trajectories of the environmental states tracked by the perceptual model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(see the configuration file of that model for details)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</a:t>
            </a: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3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669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06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Can chosen model accurately described participant behaviour?</a:t>
            </a:r>
          </a:p>
          <a:p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Simulated response data for each participant using estimated model parameter values (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tapas_simModel.m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 </a:t>
            </a:r>
          </a:p>
          <a:p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A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) Model simulations (left) and participant response data (right).. (</a:t>
            </a:r>
            <a:r>
              <a:rPr lang="en-GB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B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) Participant data (left) juxtaposed against model simulations (right). Running average, across five trials of blue choices for probabilistic randomisation schedules 1–4. Shaded region: standard error of the mean.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8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 in with 1-10 number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9776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Can chosen model accurately described participant behaviour?</a:t>
            </a:r>
          </a:p>
          <a:p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Simulated response data for each participant using estimated model parameter values (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tapas_simModel.m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 </a:t>
            </a:r>
          </a:p>
          <a:p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Mean accuracy is displayed separately for volatile and stable environmental phases, under haloperidol (HAL; purple) and placebo (PLA; green). Boxes: standard error of the mean; shaded region: standard deviation; individual datapoints are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9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4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 rocks presented repeatedly, red and yellow. The p of each being correct changed according to schedules: 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Two things to learn: value of red vs yellow rock,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i.e</a:t>
            </a:r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 of success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Value of advice – is the alien correct or incorrect. 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01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Redownload script .m file and data folder – gorilla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26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B0107-2478-4C5C-B470-541711B526D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923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sz="1200" kern="0" dirty="0">
                    <a:effectLst/>
                    <a:latin typeface="YuMincho +36p Kana Medium" panose="02020500000000000000" pitchFamily="18" charset="-128"/>
                    <a:ea typeface="YuMincho +36p Kana Medium" panose="02020500000000000000" pitchFamily="18" charset="-128"/>
                    <a:cs typeface="Times New Roman" panose="02020603050405020304" pitchFamily="18" charset="0"/>
                  </a:rPr>
                  <a:t> </a:t>
                </a:r>
                <a:endParaRPr lang="en-GB" sz="1200" kern="100" dirty="0">
                  <a:effectLst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GB" sz="1200" kern="0" dirty="0">
                    <a:effectLst/>
                    <a:latin typeface="YuMincho +36p Kana Medium" panose="02020500000000000000" pitchFamily="18" charset="-128"/>
                    <a:ea typeface="YuMincho +36p Kana Medium" panose="02020500000000000000" pitchFamily="18" charset="-128"/>
                    <a:cs typeface="Times New Roman" panose="02020603050405020304" pitchFamily="18" charset="0"/>
                  </a:rPr>
                  <a:t>Perceptual and observation models have to be chosen so that they are compatible, while the</a:t>
                </a:r>
                <a:endParaRPr lang="en-GB" sz="1200" kern="100" dirty="0">
                  <a:effectLst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GB" sz="1200" kern="0" dirty="0">
                    <a:effectLst/>
                    <a:latin typeface="YuMincho +36p Kana Medium" panose="02020500000000000000" pitchFamily="18" charset="-128"/>
                    <a:ea typeface="YuMincho +36p Kana Medium" panose="02020500000000000000" pitchFamily="18" charset="-128"/>
                    <a:cs typeface="Times New Roman" panose="02020603050405020304" pitchFamily="18" charset="0"/>
                  </a:rPr>
                  <a:t>choice of optimization algorithm is independent. </a:t>
                </a:r>
                <a:endParaRPr lang="en-GB" sz="1200" kern="100" dirty="0">
                  <a:effectLst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Times New Roman" panose="02020603050405020304" pitchFamily="18" charset="0"/>
                </a:endParaRPr>
              </a:p>
              <a:p>
                <a:r>
                  <a:rPr lang="en-GB" sz="1200" kern="0" dirty="0">
                    <a:effectLst/>
                    <a:latin typeface="YuMincho +36p Kana Medium" panose="02020500000000000000" pitchFamily="18" charset="-128"/>
                    <a:ea typeface="YuMincho +36p Kana Medium" panose="02020500000000000000" pitchFamily="18" charset="-128"/>
                    <a:cs typeface="Times New Roman" panose="02020603050405020304" pitchFamily="18" charset="0"/>
                  </a:rPr>
                  <a:t>%     be found there.</a:t>
                </a:r>
              </a:p>
              <a:p>
                <a:endParaRPr lang="en-GB" sz="1200" kern="0" dirty="0">
                  <a:effectLst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effectLst/>
                    <a:latin typeface="YuMincho +36p Kana Medium" panose="02020500000000000000" pitchFamily="18" charset="-128"/>
                    <a:ea typeface="YuMincho +36p Kana Medium" panose="02020500000000000000" pitchFamily="18" charset="-128"/>
                    <a:cs typeface="Times New Roman" panose="02020603050405020304" pitchFamily="18" charset="0"/>
                  </a:rPr>
                  <a:t>unnormalized log-posterior of all perceptual and observation parameters, given the data and the perceptual and observation models.</a:t>
                </a:r>
              </a:p>
              <a:p>
                <a:endParaRPr lang="en-GB" sz="1200" kern="100" dirty="0">
                  <a:effectLst/>
                  <a:latin typeface="YuMincho +36p Kana Medium" panose="02020500000000000000" pitchFamily="18" charset="-128"/>
                  <a:ea typeface="YuMincho +36p Kana Medium" panose="020205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This is a prediction-error based learning model, in which stimuli acquire value when there is a mismatch between prediction and outcome:</a:t>
                </a:r>
                <a:endParaRPr lang="en-US" dirty="0"/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model assumes that the goal of learning is to predict future rewards based on the current cue, </a:t>
                </a:r>
              </a:p>
              <a:p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predicted values updated based on the PE, which represents the 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difference between the actual outcome and the expected outcome. The PE is</a:t>
                </a:r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weighted by the learning rate alpha with 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captures the extent to which the PE updates the estimated value on the next trial. </a:t>
                </a: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Learning rate (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), weighting of PEs on each trial, high 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favours recent outcomes/faster learning, low 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suggests a more equal weighting of recent and more distant trials/ slower learning</a:t>
                </a:r>
                <a:endParaRPr lang="en-GB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2. The model consisted of two learning rate predictors, one estimating the utility of the individual choice, (blue/green) and one that estimated the utility of going with the ‘social advice’, for volatile and stable phases. We recoded these into primary and secondary, depending on task group. </a:t>
                </a:r>
                <a:endParaRPr lang="en-GB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Expectations on the next trial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=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expectation on the current trial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+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learning rate</a:t>
                </a:r>
                <a:r>
                  <a:rPr lang="en-GB" sz="1200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prediction error (reward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–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current expectation)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2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This is a prediction-error based learning model, in which stimuli acquire value when there is a mismatch between prediction and outcome:</a:t>
                </a:r>
                <a:endParaRPr lang="en-US" dirty="0"/>
              </a:p>
              <a:p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model assumes that the goal of learning is to predict future rewards based on the current cue, </a:t>
                </a:r>
              </a:p>
              <a:p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with predicted values updated based on the PE, which represents the 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difference between the actual outcome and the expected outcome. The PE is</a:t>
                </a:r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weighted by the learning rate alpha with 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captures the extent to which the PE updates the estimated value on the next trial. </a:t>
                </a: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Learning rate (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), weighting of PEs on each trial, high 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favours recent outcomes/faster learning, low </a:t>
                </a:r>
                <a:r>
                  <a:rPr lang="en-GB" sz="1200" i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𝛼</a:t>
                </a:r>
                <a:r>
                  <a:rPr lang="en-GB" sz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suggests a more equal weighting of recent and more distant trials/ slower learning</a:t>
                </a:r>
                <a:endParaRPr lang="en-GB" sz="12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2. The model consisted of two learning rate predictors, one estimating the utility of the individual choice, (blue/green) and one that estimated the utility of going with the ‘social advice’, for volatile and stable phases. We recoded these into primary and secondary, depending on task group. </a:t>
                </a:r>
                <a:endParaRPr lang="en-GB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Expectations on the next trial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=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expectation on the current trial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+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learning rate</a:t>
                </a:r>
                <a:r>
                  <a:rPr lang="en-GB" sz="1200" kern="1200" baseline="300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prediction error (reward</a:t>
                </a:r>
                <a:r>
                  <a:rPr lang="en-GB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– </a:t>
                </a:r>
                <a:r>
                  <a:rPr lang="en-GB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current expectation)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6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95B57F-2773-1E45-8A41-06142F469E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2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1A5F2-C831-B8A7-54D0-8FE67951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9DD31-CF35-7AE1-69C8-651A76C9C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C311B-9762-EDD5-073F-4A2BA665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8220-B6CF-34FF-9596-451EB186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D875D-2213-FFEB-6E34-55D891AB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8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7782-A8CE-674C-E37B-D9E044E1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B9802-0C15-4008-2CC4-D647E791B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0B463-249D-ED33-B189-383DBE9D3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CE462-1B94-661F-BF10-258C7057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5422A-0CBF-4F12-EB07-15DD5774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8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813B4-C877-A5DF-113E-C84E6D775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06709-CDC0-4155-5A72-BA9A9DFB9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3FDC-4B3B-C8A7-1A1D-4746C6B56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F496C-485B-AC35-8E57-AB858810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DAB01-D75C-5B3C-2A75-0B9B93E0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0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E137-63D2-31AA-1634-2EB36E15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0C8E-650A-F051-DC13-1DD9C7CF0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3ED30-DDEA-C592-DD5F-87F2570C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0EFE5-86FD-3870-8654-5DD1769A6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77888-7701-F642-7E08-5EAC13C94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1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9EDF-619F-5E2F-402A-C3692418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EE51B-A709-4F46-A63D-F2F87B85E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DCA4-F0FA-DA04-9B6D-DC18CEB6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2751-DA17-15B9-9043-DF3CB593D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E7046-DEAB-EB3D-51DA-0C241A0A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5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A5CC-FD88-A17A-2920-05FF5632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97CBB-EFC6-5AB8-93E5-0B1C84BA9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E1DD5-F148-76B5-3431-52CD5190A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4F2F2-F0CD-AFCE-57A4-99D3027D5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CC14-7732-0A5D-3084-728FE426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B6F11-E14F-3CE8-8E18-3A3DC966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CF66-685E-7006-1DF6-BE441645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2CF2-4378-A5F1-E1FB-5216768DF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A6ED-84A9-027F-4A94-A04A7A6EB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3B23C-DBEA-1D55-1501-795C3B902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905B7-6903-A046-B40D-634735D64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A603A-31F1-6196-7DC6-2F7DBBA2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DA4D1-91BB-389A-C74B-F4773A1C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90F5A-9E55-3E6A-008A-4A21470B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7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633B-76B0-5E2C-499E-9C35B4C2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EA2E8-D7D3-5404-6A03-54E356F3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F3157-5995-F5F3-0E53-7387BD82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8D3C5-8776-0A5C-85E5-CBA27C8F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0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CA74B-17BB-0D65-BD87-866FD7DC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A30A4-38AD-C98B-A503-09C8A7ED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969DF-063B-AC2F-518D-BF870C63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1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F62C-22FA-E9AF-ACF7-94DCEB0F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4068-4F01-3AFD-0108-DF2F60B74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13A60-2DFF-2FBE-6FC7-E276C134F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BBFED-6AEA-CE22-BCDE-23227324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318F5-7C1E-7EA3-27AC-DC8CDE3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7625A-CBFE-12C0-ADC9-A837F75B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3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C53F-68F2-2528-9EE2-A4E8148F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3715D-718A-A1C4-C3D4-9F2A672AE4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BD81F-BF90-D72E-D66F-2FFE9E1D3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35530-4524-A206-99E6-F838D7CEF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9F4B6-A449-F39B-ADBE-A0192FC3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4F3D-A065-D3E4-D9A7-4095DA9B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71E16-E8C1-169F-7AE9-629E4259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8C5F9-913F-7D99-C5DE-6DE20E904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8BB85-E5FA-3D92-9475-335FD1E86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011D7-FA79-A840-B167-7E0A52194011}" type="datetimeFigureOut">
              <a:rPr lang="en-US" smtClean="0"/>
              <a:t>7/16/24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A1CBB-6F96-20F6-355B-E164F3A62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36C10-A6EF-E6CA-0305-50FC15FE7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B4CE-F483-FB4C-A382-BD2E7ED97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71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lifesciences.org/articles/74893#bib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sc/participant/login/183183/publicid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rybicki/CSC_SL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anslationalneuromodeling.org/tapa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5919F5-D990-8E45-90FB-9263637F45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2703048"/>
            <a:ext cx="12192000" cy="4280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265CB5-849F-9749-9CD3-F2FBD1D0D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1" r="7153" b="26309"/>
          <a:stretch/>
        </p:blipFill>
        <p:spPr>
          <a:xfrm>
            <a:off x="3010486" y="5301554"/>
            <a:ext cx="3609981" cy="9965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4802CC-E876-2B40-B3E3-CC0B99E539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46"/>
          <a:stretch/>
        </p:blipFill>
        <p:spPr>
          <a:xfrm>
            <a:off x="0" y="5504621"/>
            <a:ext cx="3010486" cy="996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EF5E3-EFAE-1C42-96F4-6DB9F709AF12}"/>
              </a:ext>
            </a:extLst>
          </p:cNvPr>
          <p:cNvSpPr txBox="1"/>
          <p:nvPr/>
        </p:nvSpPr>
        <p:spPr>
          <a:xfrm>
            <a:off x="206478" y="1573734"/>
            <a:ext cx="11210925" cy="18552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/>
              <a:t>RW models of associative social learning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 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blipFill>
                <a:blip r:embed="rId5"/>
                <a:stretch>
                  <a:fillRect l="-1170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8019E6-F980-9410-FAF4-97F19F3CC7B3}"/>
              </a:ext>
            </a:extLst>
          </p:cNvPr>
          <p:cNvSpPr txBox="1"/>
          <p:nvPr/>
        </p:nvSpPr>
        <p:spPr>
          <a:xfrm>
            <a:off x="282163" y="2473531"/>
            <a:ext cx="1009906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est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7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tapas_fitModel_vol_social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(response, [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inputs_reward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inputs_groupcorrectness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], volatile, 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inputs_advice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, condition) </a:t>
            </a:r>
          </a:p>
          <a:p>
            <a:endParaRPr lang="en-GB" sz="1700" dirty="0">
              <a:solidFill>
                <a:schemeClr val="tx1">
                  <a:lumMod val="85000"/>
                  <a:lumOff val="15000"/>
                </a:schemeClr>
              </a:solidFill>
              <a:latin typeface="Menlo" panose="020B0609030804020204" pitchFamily="49" charset="0"/>
            </a:endParaRPr>
          </a:p>
          <a:p>
            <a:endParaRPr lang="en-GB" sz="1700" dirty="0">
              <a:solidFill>
                <a:schemeClr val="tx1">
                  <a:lumMod val="85000"/>
                  <a:lumOff val="15000"/>
                </a:schemeClr>
              </a:solidFill>
              <a:latin typeface="Menlo" panose="020B0609030804020204" pitchFamily="49" charset="0"/>
            </a:endParaRPr>
          </a:p>
          <a:p>
            <a:r>
              <a:rPr lang="en-GB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Menlo" panose="020B0609030804020204" pitchFamily="49" charset="0"/>
              </a:rPr>
              <a:t>Outputs: </a:t>
            </a:r>
          </a:p>
          <a:p>
            <a:endParaRPr lang="en-GB" sz="1600" b="0" i="0" dirty="0">
              <a:solidFill>
                <a:srgbClr val="008013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est.p_prc</a:t>
            </a: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 Maximum-a-posteriori estimates of perceptual parameters (alpha)</a:t>
            </a:r>
          </a:p>
          <a:p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Menlo" panose="020B0609030804020204" pitchFamily="49" charset="0"/>
            </a:endParaRPr>
          </a:p>
          <a:p>
            <a:r>
              <a:rPr lang="en-GB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est.p_obs</a:t>
            </a: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 Maximum-a-posteriori estimates of observation parameters (beta, zeta)</a:t>
            </a:r>
          </a:p>
          <a:p>
            <a:endParaRPr lang="en-GB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est.traj</a:t>
            </a:r>
            <a:r>
              <a:rPr lang="en-GB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: Trajectories of the environmental states tracked by the perceptual model</a:t>
            </a:r>
          </a:p>
          <a:p>
            <a:b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67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 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blipFill>
                <a:blip r:embed="rId5"/>
                <a:stretch>
                  <a:fillRect l="-1170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450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 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blipFill>
                <a:blip r:embed="rId5"/>
                <a:stretch>
                  <a:fillRect l="-1170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8019E6-F980-9410-FAF4-97F19F3CC7B3}"/>
              </a:ext>
            </a:extLst>
          </p:cNvPr>
          <p:cNvSpPr txBox="1"/>
          <p:nvPr/>
        </p:nvSpPr>
        <p:spPr>
          <a:xfrm>
            <a:off x="180562" y="2773653"/>
            <a:ext cx="100990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1" dirty="0" err="1">
                <a:effectLst/>
                <a:latin typeface="Menlo" panose="020B0609030804020204" pitchFamily="49" charset="0"/>
              </a:rPr>
              <a:t>tapas_rw_social_reward_vol.m</a:t>
            </a:r>
            <a:endParaRPr lang="en-GB" b="0" i="1" dirty="0">
              <a:effectLst/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GB" dirty="0"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Prediction error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da_r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(k) = 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u_r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(k)-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v_r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(k-1);</a:t>
            </a: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Value update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v_r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(k) = 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v_r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(k-1)+al*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da_r</a:t>
            </a:r>
            <a:r>
              <a:rPr lang="en-GB" b="0" i="0" dirty="0">
                <a:effectLst/>
                <a:latin typeface="Menlo" panose="020B0609030804020204" pitchFamily="49" charset="0"/>
              </a:rPr>
              <a:t>(k);</a:t>
            </a: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GB" dirty="0"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2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/>
              <p:nvPr/>
            </p:nvSpPr>
            <p:spPr>
              <a:xfrm>
                <a:off x="3636128" y="1578014"/>
                <a:ext cx="6741204" cy="637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=1 |</m:t>
                    </m:r>
                    <m:d>
                      <m:dPr>
                        <m:beg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GB" dirty="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28" y="1578014"/>
                <a:ext cx="6741204" cy="637675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/>
              <p:nvPr/>
            </p:nvSpPr>
            <p:spPr>
              <a:xfrm>
                <a:off x="180562" y="1667052"/>
                <a:ext cx="2333203" cy="70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Response model: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67052"/>
                <a:ext cx="2333203" cy="700063"/>
              </a:xfrm>
              <a:prstGeom prst="rect">
                <a:avLst/>
              </a:prstGeom>
              <a:blipFill>
                <a:blip r:embed="rId5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7CD7E7-57A9-5B16-CD21-629FD32F735C}"/>
              </a:ext>
            </a:extLst>
          </p:cNvPr>
          <p:cNvSpPr txBox="1"/>
          <p:nvPr/>
        </p:nvSpPr>
        <p:spPr>
          <a:xfrm>
            <a:off x="335526" y="2797289"/>
            <a:ext cx="93541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use learned value of utility of advice to weight the advice that was provided on each trial </a:t>
            </a:r>
          </a:p>
          <a:p>
            <a:endParaRPr lang="en-GB" dirty="0">
              <a:solidFill>
                <a:srgbClr val="008013"/>
              </a:solidFill>
              <a:latin typeface="Menlo" panose="020B0609030804020204" pitchFamily="49" charset="0"/>
            </a:endParaRP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x_a</a:t>
            </a:r>
            <a:r>
              <a:rPr lang="en-GB" b="0" i="0" dirty="0">
                <a:effectLst/>
                <a:latin typeface="Menlo" panose="020B0609030804020204" pitchFamily="49" charset="0"/>
              </a:rPr>
              <a:t>(j,1) = 1-x_a(j,1); </a:t>
            </a: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 = ze1.*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x_a</a:t>
            </a:r>
            <a:r>
              <a:rPr lang="en-GB" b="0" i="0" dirty="0">
                <a:effectLst/>
                <a:latin typeface="Menlo" panose="020B0609030804020204" pitchFamily="49" charset="0"/>
              </a:rPr>
              <a:t> + (1-ze1).*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x_r</a:t>
            </a:r>
            <a:r>
              <a:rPr lang="en-GB" b="0" i="0" dirty="0">
                <a:effectLst/>
                <a:latin typeface="Menlo" panose="020B0609030804020204" pitchFamily="49" charset="0"/>
              </a:rPr>
              <a:t>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Calculate log-probabilities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</a:rPr>
              <a:t>y</a:t>
            </a:r>
            <a:r>
              <a:rPr lang="en-GB" b="0" i="0" dirty="0">
                <a:effectLst/>
                <a:latin typeface="Menlo" panose="020B0609030804020204" pitchFamily="49" charset="0"/>
              </a:rPr>
              <a:t> = y.*ze2.*log(b./(1-b)) +log((1-b).^ze2 ./((1-b).^ze2 +b.^ze2));</a:t>
            </a: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r>
              <a:rPr lang="en-GB" b="0" i="0" dirty="0">
                <a:effectLst/>
                <a:latin typeface="Menlo" panose="020B0609030804020204" pitchFamily="49" charset="0"/>
              </a:rPr>
              <a:t>ze1 = beta!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6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/>
              <p:nvPr/>
            </p:nvSpPr>
            <p:spPr>
              <a:xfrm>
                <a:off x="3636128" y="1533770"/>
                <a:ext cx="5771401" cy="637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=1 |</m:t>
                    </m:r>
                    <m:d>
                      <m:dPr>
                        <m:beg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GB" dirty="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128" y="1533770"/>
                <a:ext cx="5771401" cy="637675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/>
              <p:nvPr/>
            </p:nvSpPr>
            <p:spPr>
              <a:xfrm>
                <a:off x="180562" y="1622808"/>
                <a:ext cx="2333203" cy="70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Response model: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22808"/>
                <a:ext cx="2333203" cy="700063"/>
              </a:xfrm>
              <a:prstGeom prst="rect">
                <a:avLst/>
              </a:prstGeom>
              <a:blipFill>
                <a:blip r:embed="rId5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1443D77-7B59-77E0-C709-2EC88C29AB22}"/>
              </a:ext>
            </a:extLst>
          </p:cNvPr>
          <p:cNvSpPr txBox="1"/>
          <p:nvPr/>
        </p:nvSpPr>
        <p:spPr>
          <a:xfrm>
            <a:off x="353962" y="3062762"/>
            <a:ext cx="15117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= value </a:t>
            </a:r>
          </a:p>
          <a:p>
            <a:pPr algn="l"/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</a:rPr>
              <a:t>B = 1- A value </a:t>
            </a: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br>
              <a:rPr lang="en-GB" dirty="0"/>
            </a:br>
            <a:endParaRPr lang="en-US" dirty="0"/>
          </a:p>
        </p:txBody>
      </p:sp>
      <p:pic>
        <p:nvPicPr>
          <p:cNvPr id="12" name="Picture 11" descr="A graph of different values&#10;&#10;Description automatically generated">
            <a:extLst>
              <a:ext uri="{FF2B5EF4-FFF2-40B4-BE49-F238E27FC236}">
                <a16:creationId xmlns:a16="http://schemas.microsoft.com/office/drawing/2014/main" id="{EE56B004-C19D-8711-C32E-43B55041D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4026" y="2319639"/>
            <a:ext cx="5296166" cy="40022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33F82F-7064-A13E-EF82-749A9E26588E}"/>
              </a:ext>
            </a:extLst>
          </p:cNvPr>
          <p:cNvSpPr txBox="1"/>
          <p:nvPr/>
        </p:nvSpPr>
        <p:spPr>
          <a:xfrm>
            <a:off x="6701200" y="6321855"/>
            <a:ext cx="5412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www.hannekedenouden.ruhosting.nl</a:t>
            </a:r>
            <a:r>
              <a:rPr lang="en-US" sz="1200" dirty="0"/>
              <a:t>/</a:t>
            </a:r>
            <a:r>
              <a:rPr lang="en-US" sz="1200" dirty="0" err="1"/>
              <a:t>RLtutorial</a:t>
            </a:r>
            <a:r>
              <a:rPr lang="en-US" sz="1200" dirty="0"/>
              <a:t>/html/</a:t>
            </a:r>
            <a:r>
              <a:rPr lang="en-US" sz="1200" dirty="0" err="1"/>
              <a:t>SoftMax.html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34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213D75-8E6E-214A-9A3B-A35996E3FD0F}"/>
              </a:ext>
            </a:extLst>
          </p:cNvPr>
          <p:cNvSpPr txBox="1"/>
          <p:nvPr/>
        </p:nvSpPr>
        <p:spPr>
          <a:xfrm>
            <a:off x="386077" y="1795982"/>
            <a:ext cx="87874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latino" pitchFamily="2" charset="77"/>
                <a:ea typeface="Palatino" pitchFamily="2" charset="77"/>
              </a:rPr>
              <a:t>Model fitting: 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quasi-Newton optimization.</a:t>
            </a:r>
          </a:p>
          <a:p>
            <a:endParaRPr lang="en-US" dirty="0">
              <a:latin typeface="Palatino" pitchFamily="2" charset="77"/>
              <a:ea typeface="Palatino" pitchFamily="2" charset="77"/>
            </a:endParaRPr>
          </a:p>
          <a:p>
            <a:pPr marL="285750" indent="-285750">
              <a:buFontTx/>
              <a:buChar char="-"/>
            </a:pP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quasinewton_optim_config.m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. 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pPr marL="285750" indent="-285750">
              <a:buFontTx/>
              <a:buChar char="-"/>
            </a:pPr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Maximixes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 log-joint posterior density over all parameters given the data and the generative model.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 </a:t>
            </a:r>
            <a:r>
              <a:rPr lang="el-G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α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 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values were estimated in logit space ( 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tapas_logit.m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):  logistic sigmoid transformation of native space 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    (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tapas_logit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(x) = ln(x/(1-x)); x = 1/(1 + exp(-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tapas_logit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(x)))). </a:t>
            </a:r>
            <a:r>
              <a:rPr lang="en-US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1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362CE-48E3-CD8B-F4E2-F2BFCF8E9A67}"/>
              </a:ext>
            </a:extLst>
          </p:cNvPr>
          <p:cNvSpPr txBox="1"/>
          <p:nvPr/>
        </p:nvSpPr>
        <p:spPr>
          <a:xfrm>
            <a:off x="180562" y="1659204"/>
            <a:ext cx="93468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values and priors: </a:t>
            </a:r>
          </a:p>
          <a:p>
            <a:endParaRPr lang="en-US" b="1" dirty="0"/>
          </a:p>
          <a:p>
            <a:r>
              <a:rPr lang="en-US" b="1" dirty="0"/>
              <a:t>Prior values: 0.5 </a:t>
            </a:r>
          </a:p>
          <a:p>
            <a:endParaRPr lang="en-US" b="1" dirty="0"/>
          </a:p>
          <a:p>
            <a:r>
              <a:rPr lang="el-G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α:</a:t>
            </a:r>
            <a:r>
              <a:rPr lang="el-G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 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tapas_logit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 (0.2, 1), with a variance of 1. </a:t>
            </a:r>
          </a:p>
          <a:p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l-G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Β</a:t>
            </a:r>
            <a:r>
              <a:rPr lang="en-GB" dirty="0">
                <a:solidFill>
                  <a:srgbClr val="212121"/>
                </a:solidFill>
                <a:highlight>
                  <a:srgbClr val="FFFFFF"/>
                </a:highlight>
                <a:latin typeface="Noto Serif" panose="02020600060500020200" pitchFamily="18" charset="0"/>
              </a:rPr>
              <a:t> - 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 log (48), with a variance of 1</a:t>
            </a:r>
          </a:p>
          <a:p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l-GR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ζ 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- 0 with a variance of 10</a:t>
            </a:r>
            <a:r>
              <a:rPr lang="en-GB" b="0" i="0" baseline="3000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2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 (logit space ) -  equal weighting for information derived from primary and secondary learning ( = 0.5). </a:t>
            </a:r>
            <a:endParaRPr lang="en-US" b="1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US" b="1" dirty="0"/>
              <a:t> </a:t>
            </a:r>
          </a:p>
          <a:p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2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/>
              <p:nvPr/>
            </p:nvSpPr>
            <p:spPr>
              <a:xfrm>
                <a:off x="4608559" y="4902576"/>
                <a:ext cx="5771401" cy="637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=1 |</m:t>
                    </m:r>
                    <m:d>
                      <m:dPr>
                        <m:begChr m:val="|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+1)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box>
                      <m:box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den>
                        </m:f>
                      </m:e>
                    </m:box>
                  </m:oMath>
                </a14:m>
                <a:r>
                  <a:rPr lang="en-GB" dirty="0"/>
                  <a:t>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6F05C-070F-7F4D-87B5-25C89788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59" y="4902576"/>
                <a:ext cx="5771401" cy="637675"/>
              </a:xfrm>
              <a:prstGeom prst="rect">
                <a:avLst/>
              </a:prstGeom>
              <a:blipFill>
                <a:blip r:embed="rId4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346CF-550B-3B44-B120-BF29BACDD2DD}"/>
                  </a:ext>
                </a:extLst>
              </p:cNvPr>
              <p:cNvSpPr/>
              <p:nvPr/>
            </p:nvSpPr>
            <p:spPr>
              <a:xfrm>
                <a:off x="3687178" y="3282849"/>
                <a:ext cx="7614165" cy="762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𝑑𝑖𝑟𝑒𝑐𝑡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𝑣𝑜𝑙𝑎𝑡𝑖𝑙𝑒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𝑠𝑡𝑎𝑏𝑙𝑒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</m:e>
                            <m:sub>
                              <m: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𝑖𝑛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𝑛𝑑𝑖𝑟𝑒𝑐𝑡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𝑖𝑛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𝑑𝑖𝑟𝑒𝑐𝑡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𝑣𝑜𝑙𝑎𝑡𝑖𝑙𝑒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𝑖𝑛𝑑𝑖𝑟𝑒𝑐𝑡</m:t>
                              </m:r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𝑠𝑡𝑎𝑏𝑙𝑒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346CF-550B-3B44-B120-BF29BACDD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78" y="3282849"/>
                <a:ext cx="7614165" cy="762196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2446506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2446506"/>
                <a:ext cx="2376484" cy="1254061"/>
              </a:xfrm>
              <a:prstGeom prst="rect">
                <a:avLst/>
              </a:prstGeom>
              <a:blipFill>
                <a:blip r:embed="rId6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/>
              <p:nvPr/>
            </p:nvSpPr>
            <p:spPr>
              <a:xfrm>
                <a:off x="223843" y="5034557"/>
                <a:ext cx="2333203" cy="700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Response model: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8334CE-DCE7-6C44-AC80-A50E11252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43" y="5034557"/>
                <a:ext cx="2333203" cy="700063"/>
              </a:xfrm>
              <a:prstGeom prst="rect">
                <a:avLst/>
              </a:prstGeom>
              <a:blipFill>
                <a:blip r:embed="rId7"/>
                <a:stretch>
                  <a:fillRect l="-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4965653" y="2427733"/>
                <a:ext cx="432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 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653" y="2427733"/>
                <a:ext cx="4326377" cy="923330"/>
              </a:xfrm>
              <a:prstGeom prst="rect">
                <a:avLst/>
              </a:prstGeom>
              <a:blipFill>
                <a:blip r:embed="rId8"/>
                <a:stretch>
                  <a:fillRect l="-1466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2186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1965-7050-9703-ADB3-89CD65FD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WEDNESDAY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BA7D-AE88-40E4-BC0E-51745BD7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comparison </a:t>
            </a:r>
          </a:p>
          <a:p>
            <a:r>
              <a:rPr lang="en-US" dirty="0"/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45923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5BE95B-580F-C274-31AF-041E19397326}"/>
              </a:ext>
            </a:extLst>
          </p:cNvPr>
          <p:cNvSpPr/>
          <p:nvPr/>
        </p:nvSpPr>
        <p:spPr>
          <a:xfrm>
            <a:off x="96079" y="1492185"/>
            <a:ext cx="44169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BMS using the VBA toolbox (</a:t>
            </a:r>
            <a:r>
              <a:rPr lang="en-GB" sz="16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  <a:hlinkClick r:id="rId3"/>
              </a:rPr>
              <a:t>Stephan et al., 2009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</a:t>
            </a:r>
            <a:endParaRPr lang="en-US" sz="16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12121"/>
              </a:solidFill>
              <a:highlight>
                <a:srgbClr val="FFFFFF"/>
              </a:highlight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12121"/>
              </a:solidFill>
              <a:highlight>
                <a:srgbClr val="FFFFFF"/>
              </a:highlight>
              <a:latin typeface="Palatino" pitchFamily="2" charset="77"/>
              <a:ea typeface="Palatino" pitchFamily="2" charset="77"/>
              <a:cs typeface="Times New Roman" panose="02020603050405020304" pitchFamily="18" charset="0"/>
            </a:endParaRPr>
          </a:p>
          <a:p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Random effects group BMS computes an approximation of the model evidence relative to the other models: probability of the data </a:t>
            </a:r>
            <a:r>
              <a:rPr lang="en-GB" sz="16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y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 given a model </a:t>
            </a:r>
            <a:r>
              <a:rPr lang="en-GB" sz="1600" b="0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m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, p(</a:t>
            </a:r>
            <a:r>
              <a:rPr lang="en-GB" sz="1600" b="0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y|m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), log model evidence approximated with F values. </a:t>
            </a:r>
          </a:p>
          <a:p>
            <a:endParaRPr lang="en-GB" sz="1600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p(</a:t>
            </a:r>
            <a:r>
              <a:rPr lang="en-GB" sz="1600" b="1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y|m</a:t>
            </a:r>
            <a:r>
              <a:rPr lang="en-GB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): Posterior model probability 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Posterior probability that a model has generated the observed data, relative to other models</a:t>
            </a:r>
            <a:endParaRPr lang="en-GB" sz="1600" dirty="0">
              <a:solidFill>
                <a:srgbClr val="212121"/>
              </a:solidFill>
              <a:highlight>
                <a:srgbClr val="FFFFFF"/>
              </a:highlight>
              <a:latin typeface="Noto Sans" panose="020B0502040504020204" pitchFamily="34" charset="0"/>
            </a:endParaRPr>
          </a:p>
          <a:p>
            <a:endParaRPr lang="en-GB" sz="1600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ans" panose="020B0502040504020204" pitchFamily="34" charset="0"/>
            </a:endParaRPr>
          </a:p>
          <a:p>
            <a:r>
              <a:rPr lang="en-GB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 </a:t>
            </a:r>
            <a:r>
              <a:rPr lang="el-GR" sz="1600" b="1" i="1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ϕ</a:t>
            </a:r>
            <a:r>
              <a:rPr lang="el-GR" sz="1600" b="1" i="1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:</a:t>
            </a:r>
            <a:r>
              <a:rPr lang="el-GR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 </a:t>
            </a:r>
            <a:r>
              <a:rPr lang="en-GB" sz="1600" b="1" dirty="0">
                <a:solidFill>
                  <a:srgbClr val="212121"/>
                </a:solidFill>
                <a:highlight>
                  <a:srgbClr val="FFFFFF"/>
                </a:highlight>
                <a:latin typeface="Noto Sans" panose="020B0502040504020204" pitchFamily="34" charset="0"/>
              </a:rPr>
              <a:t>E</a:t>
            </a:r>
            <a:r>
              <a:rPr lang="en-GB" sz="1600" b="1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ans" panose="020B0502040504020204" pitchFamily="34" charset="0"/>
              </a:rPr>
              <a:t>xceedance probability</a:t>
            </a:r>
            <a:endParaRPr lang="en-GB" sz="1600" b="1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 </a:t>
            </a:r>
            <a:r>
              <a:rPr lang="en-GB" sz="1600" dirty="0">
                <a:solidFill>
                  <a:srgbClr val="212121"/>
                </a:solidFill>
                <a:highlight>
                  <a:srgbClr val="FFFFFF"/>
                </a:highlight>
                <a:latin typeface="Noto Serif" panose="02020600060500020200" pitchFamily="18" charset="0"/>
              </a:rPr>
              <a:t>E</a:t>
            </a:r>
            <a:r>
              <a:rPr lang="en-GB" sz="16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xceedance probability/ likelihood that a given model is more likely than other included models in the set. </a:t>
            </a:r>
            <a:endParaRPr lang="en-US" sz="1600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7" name="Picture 6" descr="A comparison of a graph&#10;&#10;Description automatically generated">
            <a:extLst>
              <a:ext uri="{FF2B5EF4-FFF2-40B4-BE49-F238E27FC236}">
                <a16:creationId xmlns:a16="http://schemas.microsoft.com/office/drawing/2014/main" id="{15810776-77A0-1A38-6524-BF75101C1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294" y="1229698"/>
            <a:ext cx="6181346" cy="4335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7FCE6B-007B-7662-CB18-77A51A0F52ED}"/>
              </a:ext>
            </a:extLst>
          </p:cNvPr>
          <p:cNvSpPr txBox="1"/>
          <p:nvPr/>
        </p:nvSpPr>
        <p:spPr>
          <a:xfrm>
            <a:off x="180562" y="328919"/>
            <a:ext cx="3494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68210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68106B-1C27-6A11-67C8-92AF893A92CB}"/>
              </a:ext>
            </a:extLst>
          </p:cNvPr>
          <p:cNvSpPr txBox="1"/>
          <p:nvPr/>
        </p:nvSpPr>
        <p:spPr>
          <a:xfrm>
            <a:off x="604074" y="579303"/>
            <a:ext cx="42146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Palatino" pitchFamily="2" charset="77"/>
                <a:ea typeface="Palatino" pitchFamily="2" charset="77"/>
              </a:rPr>
              <a:t>Social learning tasks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3939F-BD86-0AE4-D542-83A011FE7C8C}"/>
              </a:ext>
            </a:extLst>
          </p:cNvPr>
          <p:cNvSpPr txBox="1"/>
          <p:nvPr/>
        </p:nvSpPr>
        <p:spPr>
          <a:xfrm>
            <a:off x="624187" y="1589991"/>
            <a:ext cx="11550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800" dirty="0">
              <a:effectLst/>
              <a:latin typeface="Palatino" pitchFamily="2" charset="77"/>
              <a:ea typeface="Palatino" pitchFamily="2" charset="77"/>
            </a:endParaRPr>
          </a:p>
          <a:p>
            <a:r>
              <a:rPr lang="en-GB" sz="1800" dirty="0">
                <a:solidFill>
                  <a:srgbClr val="222222"/>
                </a:solidFill>
                <a:effectLst/>
                <a:latin typeface="Palatino" pitchFamily="2" charset="77"/>
                <a:ea typeface="Palatino" pitchFamily="2" charset="77"/>
              </a:rPr>
              <a:t>SLT: Paradigm and computational model that tests the speed (learning rate) of basic associative social learning. </a:t>
            </a:r>
          </a:p>
          <a:p>
            <a:endParaRPr lang="en-GB" sz="1800" dirty="0">
              <a:solidFill>
                <a:srgbClr val="222222"/>
              </a:solidFill>
              <a:effectLst/>
              <a:latin typeface="Palatino" pitchFamily="2" charset="77"/>
              <a:ea typeface="Palatino" pitchFamily="2" charset="77"/>
            </a:endParaRPr>
          </a:p>
          <a:p>
            <a:r>
              <a:rPr lang="en-GB" sz="1800" dirty="0">
                <a:solidFill>
                  <a:srgbClr val="222222"/>
                </a:solidFill>
                <a:effectLst/>
                <a:latin typeface="Palatino" pitchFamily="2" charset="77"/>
                <a:ea typeface="Palatino" pitchFamily="2" charset="77"/>
              </a:rPr>
              <a:t> </a:t>
            </a:r>
          </a:p>
          <a:p>
            <a:r>
              <a:rPr lang="en-GB" sz="1800" dirty="0">
                <a:solidFill>
                  <a:srgbClr val="222222"/>
                </a:solidFill>
                <a:effectLst/>
                <a:latin typeface="Palatino" pitchFamily="2" charset="77"/>
                <a:ea typeface="Palatino" pitchFamily="2" charset="77"/>
              </a:rPr>
              <a:t>a) </a:t>
            </a:r>
            <a:r>
              <a:rPr lang="en-GB" sz="1800" b="1" dirty="0">
                <a:solidFill>
                  <a:srgbClr val="222222"/>
                </a:solidFill>
                <a:effectLst/>
                <a:latin typeface="Palatino" pitchFamily="2" charset="77"/>
                <a:ea typeface="Palatino" pitchFamily="2" charset="77"/>
              </a:rPr>
              <a:t>Selective social learning (e.g. from experts)</a:t>
            </a:r>
          </a:p>
          <a:p>
            <a:r>
              <a:rPr lang="en-GB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b</a:t>
            </a:r>
            <a:r>
              <a:rPr lang="en-GB" sz="1800" dirty="0">
                <a:solidFill>
                  <a:srgbClr val="222222"/>
                </a:solidFill>
                <a:effectLst/>
                <a:latin typeface="Palatino" pitchFamily="2" charset="77"/>
                <a:ea typeface="Palatino" pitchFamily="2" charset="77"/>
              </a:rPr>
              <a:t>) Imitation learning</a:t>
            </a:r>
          </a:p>
          <a:p>
            <a:r>
              <a:rPr lang="en-GB" dirty="0">
                <a:solidFill>
                  <a:srgbClr val="222222"/>
                </a:solidFill>
                <a:latin typeface="Palatino" pitchFamily="2" charset="77"/>
                <a:ea typeface="Palatino" pitchFamily="2" charset="77"/>
              </a:rPr>
              <a:t>c) Mindreading</a:t>
            </a:r>
          </a:p>
          <a:p>
            <a:pPr marL="342900" indent="-342900">
              <a:buAutoNum type="alphaLcParenR"/>
            </a:pPr>
            <a:endParaRPr lang="en-GB" sz="1800" dirty="0">
              <a:effectLst/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2" name="Picture 1" descr="A picture containing dark, automaton&#10;&#10;Description automatically generated">
            <a:extLst>
              <a:ext uri="{FF2B5EF4-FFF2-40B4-BE49-F238E27FC236}">
                <a16:creationId xmlns:a16="http://schemas.microsoft.com/office/drawing/2014/main" id="{05DDB802-F67D-38A2-5264-2552A8C13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9" r="16246"/>
          <a:stretch/>
        </p:blipFill>
        <p:spPr>
          <a:xfrm>
            <a:off x="7364551" y="4095575"/>
            <a:ext cx="2189550" cy="2344868"/>
          </a:xfrm>
          <a:prstGeom prst="rect">
            <a:avLst/>
          </a:prstGeom>
        </p:spPr>
      </p:pic>
      <p:pic>
        <p:nvPicPr>
          <p:cNvPr id="3" name="Picture 2" descr="A picture containing indoor, dark, toy&#10;&#10;Description automatically generated">
            <a:extLst>
              <a:ext uri="{FF2B5EF4-FFF2-40B4-BE49-F238E27FC236}">
                <a16:creationId xmlns:a16="http://schemas.microsoft.com/office/drawing/2014/main" id="{7F9E5EFB-6404-E035-7E32-786D809D13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7" r="21253"/>
          <a:stretch/>
        </p:blipFill>
        <p:spPr>
          <a:xfrm>
            <a:off x="9999106" y="4095575"/>
            <a:ext cx="2014118" cy="2344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432425-AA30-1E03-1967-8B1C2B9DDB35}"/>
              </a:ext>
            </a:extLst>
          </p:cNvPr>
          <p:cNvSpPr txBox="1"/>
          <p:nvPr/>
        </p:nvSpPr>
        <p:spPr>
          <a:xfrm>
            <a:off x="604074" y="4293450"/>
            <a:ext cx="524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https://research.sc/participant/login/183183/publicid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9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2EE84E-C6B7-6D95-99C6-B37146EDC5E2}"/>
              </a:ext>
            </a:extLst>
          </p:cNvPr>
          <p:cNvSpPr txBox="1"/>
          <p:nvPr/>
        </p:nvSpPr>
        <p:spPr>
          <a:xfrm>
            <a:off x="96079" y="1489585"/>
            <a:ext cx="44021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Simulate response data using estimated model parameter values (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tapas_simModel.m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Simulate choice data and compare with actual choice data</a:t>
            </a:r>
          </a:p>
        </p:txBody>
      </p:sp>
      <p:pic>
        <p:nvPicPr>
          <p:cNvPr id="7" name="Picture 6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39FCBAA-FB1A-08AE-945B-19EF34795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98"/>
          <a:stretch/>
        </p:blipFill>
        <p:spPr>
          <a:xfrm>
            <a:off x="5786618" y="109721"/>
            <a:ext cx="5734959" cy="6638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A6333-C7B0-2951-1AB1-6A3757FCD786}"/>
              </a:ext>
            </a:extLst>
          </p:cNvPr>
          <p:cNvSpPr txBox="1"/>
          <p:nvPr/>
        </p:nvSpPr>
        <p:spPr>
          <a:xfrm>
            <a:off x="180562" y="328919"/>
            <a:ext cx="3121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14457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2EE84E-C6B7-6D95-99C6-B37146EDC5E2}"/>
              </a:ext>
            </a:extLst>
          </p:cNvPr>
          <p:cNvSpPr txBox="1"/>
          <p:nvPr/>
        </p:nvSpPr>
        <p:spPr>
          <a:xfrm>
            <a:off x="96079" y="1489586"/>
            <a:ext cx="4298940" cy="209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Simulate response data using estimated model parameter values (</a:t>
            </a:r>
            <a:r>
              <a:rPr lang="en-GB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tapas_simModel.m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 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Simulate choice data and compare with actual choice data – e.g. accuracy </a:t>
            </a:r>
          </a:p>
        </p:txBody>
      </p:sp>
      <p:pic>
        <p:nvPicPr>
          <p:cNvPr id="6" name="Picture 5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95385740-C154-7A03-097F-FDD2983E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39"/>
          <a:stretch/>
        </p:blipFill>
        <p:spPr>
          <a:xfrm>
            <a:off x="5014450" y="619432"/>
            <a:ext cx="6924797" cy="5161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901FF5-B074-F5BD-B939-294A275747AA}"/>
              </a:ext>
            </a:extLst>
          </p:cNvPr>
          <p:cNvSpPr txBox="1"/>
          <p:nvPr/>
        </p:nvSpPr>
        <p:spPr>
          <a:xfrm>
            <a:off x="180562" y="328919"/>
            <a:ext cx="3121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164661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86865-321E-1EF2-CFE7-6FE3ACEB2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</a:rPr>
              <a:t>Can we ‘recover’ parameters? </a:t>
            </a:r>
          </a:p>
          <a:p>
            <a:pPr algn="l"/>
            <a:endParaRPr lang="en-GB" sz="1800" dirty="0">
              <a:solidFill>
                <a:srgbClr val="000000"/>
              </a:solidFill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</a:rPr>
              <a:t>Estimate model parameters (</a:t>
            </a:r>
            <a:r>
              <a:rPr lang="el-GR" sz="1800" b="0" i="0" dirty="0">
                <a:solidFill>
                  <a:srgbClr val="000000"/>
                </a:solidFill>
                <a:effectLst/>
              </a:rPr>
              <a:t>α 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and </a:t>
            </a:r>
            <a:r>
              <a:rPr lang="el-GR" sz="1800" b="0" i="0" dirty="0">
                <a:solidFill>
                  <a:srgbClr val="000000"/>
                </a:solidFill>
                <a:effectLst/>
              </a:rPr>
              <a:t>β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)</a:t>
            </a:r>
            <a:r>
              <a:rPr lang="el-GR" sz="18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</a:rPr>
              <a:t> for a subject, simulate response data based on these parameters (</a:t>
            </a:r>
            <a:r>
              <a:rPr lang="en-US" sz="1800" dirty="0" err="1"/>
              <a:t>tapas_simModel.m</a:t>
            </a:r>
            <a:r>
              <a:rPr lang="en-US" sz="1800" dirty="0"/>
              <a:t> ).</a:t>
            </a:r>
          </a:p>
          <a:p>
            <a:pPr marL="0" indent="0" algn="l">
              <a:buNone/>
            </a:pPr>
            <a:endParaRPr lang="en-US" sz="1800" dirty="0"/>
          </a:p>
          <a:p>
            <a:pPr algn="l"/>
            <a:r>
              <a:rPr lang="en-US" sz="1800" b="0" i="0" dirty="0">
                <a:solidFill>
                  <a:srgbClr val="000000"/>
                </a:solidFill>
                <a:effectLst/>
              </a:rPr>
              <a:t>Estimate model </a:t>
            </a:r>
            <a:r>
              <a:rPr lang="en-US" sz="1800" dirty="0">
                <a:solidFill>
                  <a:srgbClr val="000000"/>
                </a:solidFill>
              </a:rPr>
              <a:t>parameters again from this data</a:t>
            </a:r>
            <a:r>
              <a:rPr lang="en-US" sz="1800" dirty="0"/>
              <a:t>. 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All recovered parameters should correlate significantly with estimated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07C78-403E-5E7A-26B1-7B863319F2CB}"/>
              </a:ext>
            </a:extLst>
          </p:cNvPr>
          <p:cNvSpPr txBox="1"/>
          <p:nvPr/>
        </p:nvSpPr>
        <p:spPr>
          <a:xfrm>
            <a:off x="180562" y="328919"/>
            <a:ext cx="3121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Model validation</a:t>
            </a:r>
          </a:p>
        </p:txBody>
      </p:sp>
    </p:spTree>
    <p:extLst>
      <p:ext uri="{BB962C8B-B14F-4D97-AF65-F5344CB8AC3E}">
        <p14:creationId xmlns:p14="http://schemas.microsoft.com/office/powerpoint/2010/main" val="96639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2783-C797-BF6C-B8F3-0A78CF2C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3157F6-4448-D8C7-62AE-4AFA2AEDE373}"/>
              </a:ext>
            </a:extLst>
          </p:cNvPr>
          <p:cNvGrpSpPr/>
          <p:nvPr/>
        </p:nvGrpSpPr>
        <p:grpSpPr>
          <a:xfrm>
            <a:off x="6450285" y="1722921"/>
            <a:ext cx="1909795" cy="1733652"/>
            <a:chOff x="4168816" y="1724628"/>
            <a:chExt cx="2689897" cy="24418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4ED4A7-E053-CC28-98F5-38CFE017898A}"/>
                </a:ext>
              </a:extLst>
            </p:cNvPr>
            <p:cNvSpPr/>
            <p:nvPr/>
          </p:nvSpPr>
          <p:spPr>
            <a:xfrm>
              <a:off x="4168816" y="1724628"/>
              <a:ext cx="2683546" cy="241910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733849-2253-1FA2-4CF8-B6501D8C210C}"/>
                </a:ext>
              </a:extLst>
            </p:cNvPr>
            <p:cNvSpPr/>
            <p:nvPr/>
          </p:nvSpPr>
          <p:spPr>
            <a:xfrm>
              <a:off x="4175167" y="1724628"/>
              <a:ext cx="2683546" cy="241910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551F31-3AC8-9B45-5ADF-C090365C3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96" r="23396"/>
            <a:stretch/>
          </p:blipFill>
          <p:spPr>
            <a:xfrm>
              <a:off x="4214217" y="2589151"/>
              <a:ext cx="778681" cy="15772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CF9BDA-347F-CB0C-4D39-2211C000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175167" y="3401188"/>
              <a:ext cx="1047895" cy="7425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42906C-6DE2-17A2-39E4-7CC3A37E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808957" y="3401188"/>
              <a:ext cx="1047895" cy="74254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410FE4-CD91-C389-8ED7-87F702E24642}"/>
              </a:ext>
            </a:extLst>
          </p:cNvPr>
          <p:cNvGrpSpPr/>
          <p:nvPr/>
        </p:nvGrpSpPr>
        <p:grpSpPr>
          <a:xfrm>
            <a:off x="9310097" y="1711460"/>
            <a:ext cx="1919623" cy="1717539"/>
            <a:chOff x="7520645" y="1724627"/>
            <a:chExt cx="2703740" cy="2419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7F91E-3E8E-9762-A00A-57C81AF9A1F8}"/>
                </a:ext>
              </a:extLst>
            </p:cNvPr>
            <p:cNvSpPr/>
            <p:nvPr/>
          </p:nvSpPr>
          <p:spPr>
            <a:xfrm>
              <a:off x="7540839" y="1724627"/>
              <a:ext cx="2683546" cy="241910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819F40-1658-F038-4662-34423F5BEABC}"/>
                </a:ext>
              </a:extLst>
            </p:cNvPr>
            <p:cNvSpPr/>
            <p:nvPr/>
          </p:nvSpPr>
          <p:spPr>
            <a:xfrm>
              <a:off x="7520645" y="1724628"/>
              <a:ext cx="2683546" cy="241910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C454E2-34C1-DE14-AD79-16F9A82B1B97}"/>
                </a:ext>
              </a:extLst>
            </p:cNvPr>
            <p:cNvSpPr/>
            <p:nvPr/>
          </p:nvSpPr>
          <p:spPr>
            <a:xfrm>
              <a:off x="7526996" y="1724628"/>
              <a:ext cx="2683546" cy="2419109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Correct!/</a:t>
              </a:r>
            </a:p>
            <a:p>
              <a:pPr algn="ctr"/>
              <a:r>
                <a:rPr lang="en-US" sz="1200" dirty="0"/>
                <a:t> Try again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7E5D076-4E45-53AF-5EB9-84A13F3BD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96" r="23396"/>
            <a:stretch/>
          </p:blipFill>
          <p:spPr>
            <a:xfrm>
              <a:off x="7664438" y="2627110"/>
              <a:ext cx="674419" cy="136609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BEA4FD-1C7C-5329-7058-2709AF55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526996" y="3401188"/>
              <a:ext cx="1047895" cy="74254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B5CAF3-3DF5-4B72-0B27-2A49CB14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160786" y="3401188"/>
              <a:ext cx="1047895" cy="742548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CE51898-4533-DFD8-ACC2-D7F416CCC1FA}"/>
              </a:ext>
            </a:extLst>
          </p:cNvPr>
          <p:cNvSpPr txBox="1"/>
          <p:nvPr/>
        </p:nvSpPr>
        <p:spPr>
          <a:xfrm>
            <a:off x="810228" y="4548851"/>
            <a:ext cx="641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Outputs: Accuracy, RT, Learning rate parameters (alpha, beta, zeta)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3BC781-592F-9598-978F-42FC243F94B8}"/>
              </a:ext>
            </a:extLst>
          </p:cNvPr>
          <p:cNvSpPr txBox="1"/>
          <p:nvPr/>
        </p:nvSpPr>
        <p:spPr>
          <a:xfrm>
            <a:off x="1221997" y="368719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AC308-8A08-09B8-7226-AD3F6BBA40B7}"/>
              </a:ext>
            </a:extLst>
          </p:cNvPr>
          <p:cNvSpPr txBox="1"/>
          <p:nvPr/>
        </p:nvSpPr>
        <p:spPr>
          <a:xfrm>
            <a:off x="6826789" y="3681662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61EC7B-1F43-8FBC-4EBB-356A7E9E191A}"/>
              </a:ext>
            </a:extLst>
          </p:cNvPr>
          <p:cNvSpPr txBox="1"/>
          <p:nvPr/>
        </p:nvSpPr>
        <p:spPr>
          <a:xfrm>
            <a:off x="9695345" y="3681662"/>
            <a:ext cx="115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FEEDBACK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722E2A-6038-9C3C-B0D1-3332F01FADAF}"/>
              </a:ext>
            </a:extLst>
          </p:cNvPr>
          <p:cNvSpPr/>
          <p:nvPr/>
        </p:nvSpPr>
        <p:spPr>
          <a:xfrm>
            <a:off x="7657983" y="2901798"/>
            <a:ext cx="657553" cy="504582"/>
          </a:xfrm>
          <a:prstGeom prst="rect">
            <a:avLst/>
          </a:prstGeom>
          <a:noFill/>
          <a:ln w="984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2C8548-CDCC-A500-1E7C-998C2F309A7D}"/>
              </a:ext>
            </a:extLst>
          </p:cNvPr>
          <p:cNvSpPr/>
          <p:nvPr/>
        </p:nvSpPr>
        <p:spPr>
          <a:xfrm>
            <a:off x="10507388" y="2904577"/>
            <a:ext cx="657553" cy="504582"/>
          </a:xfrm>
          <a:prstGeom prst="rect">
            <a:avLst/>
          </a:prstGeom>
          <a:noFill/>
          <a:ln w="984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D4000-2274-BD6C-773B-F57F65A49840}"/>
              </a:ext>
            </a:extLst>
          </p:cNvPr>
          <p:cNvSpPr txBox="1"/>
          <p:nvPr/>
        </p:nvSpPr>
        <p:spPr>
          <a:xfrm>
            <a:off x="9508113" y="4115626"/>
            <a:ext cx="15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was correct! </a:t>
            </a:r>
          </a:p>
          <a:p>
            <a:endParaRPr lang="en-US" dirty="0"/>
          </a:p>
        </p:txBody>
      </p:sp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8E7C9234-DA94-F79E-1A3B-67F04498A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634" y="1939012"/>
            <a:ext cx="445714" cy="41298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86F7D55-5A5D-87B2-A038-490FA7B38D8B}"/>
              </a:ext>
            </a:extLst>
          </p:cNvPr>
          <p:cNvSpPr txBox="1"/>
          <p:nvPr/>
        </p:nvSpPr>
        <p:spPr>
          <a:xfrm>
            <a:off x="4051056" y="3673470"/>
            <a:ext cx="8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ADVICE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C6055A-F089-9F3D-55DE-DE23E994CA33}"/>
              </a:ext>
            </a:extLst>
          </p:cNvPr>
          <p:cNvGrpSpPr/>
          <p:nvPr/>
        </p:nvGrpSpPr>
        <p:grpSpPr>
          <a:xfrm>
            <a:off x="752604" y="1806130"/>
            <a:ext cx="1905285" cy="1735765"/>
            <a:chOff x="3594982" y="1739036"/>
            <a:chExt cx="1905285" cy="17357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A946AB-0941-4D55-31B7-000305DCEA7D}"/>
                </a:ext>
              </a:extLst>
            </p:cNvPr>
            <p:cNvGrpSpPr/>
            <p:nvPr/>
          </p:nvGrpSpPr>
          <p:grpSpPr>
            <a:xfrm>
              <a:off x="3594982" y="1739036"/>
              <a:ext cx="1905285" cy="1717538"/>
              <a:chOff x="798654" y="1724628"/>
              <a:chExt cx="2683546" cy="241910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EE1E48-BD2C-0080-9AA6-9C9C737CB2EE}"/>
                  </a:ext>
                </a:extLst>
              </p:cNvPr>
              <p:cNvSpPr/>
              <p:nvPr/>
            </p:nvSpPr>
            <p:spPr>
              <a:xfrm>
                <a:off x="798654" y="1724628"/>
                <a:ext cx="2683546" cy="2419109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518554E-A5BB-FB72-B4B6-87FEBFC69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432444" y="3401188"/>
                <a:ext cx="1047895" cy="742548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AC477D-4869-51A9-94DE-4CD0AE6B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610916" y="2855994"/>
              <a:ext cx="873270" cy="61880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8D9546-5A46-33CD-2A70-A7670F46DD2D}"/>
              </a:ext>
            </a:extLst>
          </p:cNvPr>
          <p:cNvGrpSpPr/>
          <p:nvPr/>
        </p:nvGrpSpPr>
        <p:grpSpPr>
          <a:xfrm>
            <a:off x="3447286" y="1818368"/>
            <a:ext cx="1962390" cy="1718048"/>
            <a:chOff x="681913" y="1710952"/>
            <a:chExt cx="1962390" cy="1718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32F9044-43DF-A039-C6E5-368ED4700132}"/>
                </a:ext>
              </a:extLst>
            </p:cNvPr>
            <p:cNvSpPr/>
            <p:nvPr/>
          </p:nvSpPr>
          <p:spPr>
            <a:xfrm>
              <a:off x="735170" y="1711462"/>
              <a:ext cx="1905285" cy="171753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59E4318-2C1D-489D-F233-1F1E8E7A57D7}"/>
                </a:ext>
              </a:extLst>
            </p:cNvPr>
            <p:cNvSpPr/>
            <p:nvPr/>
          </p:nvSpPr>
          <p:spPr>
            <a:xfrm>
              <a:off x="739018" y="1710952"/>
              <a:ext cx="1905285" cy="1717538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A picture containing dark, automaton&#10;&#10;Description automatically generated">
              <a:extLst>
                <a:ext uri="{FF2B5EF4-FFF2-40B4-BE49-F238E27FC236}">
                  <a16:creationId xmlns:a16="http://schemas.microsoft.com/office/drawing/2014/main" id="{DFEC6C87-2E02-CB38-67FA-348001D4B3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659" r="16246"/>
            <a:stretch/>
          </p:blipFill>
          <p:spPr>
            <a:xfrm>
              <a:off x="681913" y="1929303"/>
              <a:ext cx="1142316" cy="122334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F17F083-E219-835B-894B-E7F7657A21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31356" y="2996467"/>
            <a:ext cx="743993" cy="52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FFEC46-7EFF-71BA-8C7E-C61797A94E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7319" y="2923088"/>
            <a:ext cx="873270" cy="6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04F1-4161-E7D6-B7C6-953434AB5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505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TUESDAY</a:t>
            </a:r>
          </a:p>
        </p:txBody>
      </p:sp>
    </p:spTree>
    <p:extLst>
      <p:ext uri="{BB962C8B-B14F-4D97-AF65-F5344CB8AC3E}">
        <p14:creationId xmlns:p14="http://schemas.microsoft.com/office/powerpoint/2010/main" val="180811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8D0D-5C87-70BF-A61D-D979261AB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MATLAB</a:t>
            </a:r>
          </a:p>
          <a:p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  <a:hlinkClick r:id="rId3"/>
              </a:rPr>
              <a:t>https://github.com/alirybicki/CSC_SLT</a:t>
            </a:r>
            <a:endParaRPr lang="en-GB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pPr marL="0" indent="0">
              <a:buNone/>
            </a:pPr>
            <a:endParaRPr lang="en-GB" dirty="0">
              <a:solidFill>
                <a:srgbClr val="212121"/>
              </a:solidFill>
              <a:highlight>
                <a:srgbClr val="FFFFFF"/>
              </a:highlight>
              <a:latin typeface="Noto Serif" panose="02020600060500020200" pitchFamily="18" charset="0"/>
            </a:endParaRPr>
          </a:p>
          <a:p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All code adapted from the open-source software package TAPAS </a:t>
            </a:r>
            <a:r>
              <a:rPr lang="en-GB" dirty="0">
                <a:solidFill>
                  <a:srgbClr val="212121"/>
                </a:solidFill>
                <a:highlight>
                  <a:srgbClr val="FFFFFF"/>
                </a:highlight>
                <a:latin typeface="Noto Serif" panose="02020600060500020200" pitchFamily="18" charset="0"/>
              </a:rPr>
              <a:t> (</a:t>
            </a:r>
            <a:r>
              <a:rPr lang="en-GB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  <a:hlinkClick r:id="rId4"/>
              </a:rPr>
              <a:t>http://www.translationalneuromodeling.org/tapas</a:t>
            </a:r>
            <a:r>
              <a:rPr lang="en-GB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Noto Serif" panose="02020600060500020200" pitchFamily="18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6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03A5-D0E3-41BB-8448-FA8417EC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0FF25-67A1-129C-889A-0B92580022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Accuracy, RT, conformity to social information</a:t>
                </a:r>
              </a:p>
              <a:p>
                <a:endParaRPr lang="en-US" sz="1800" dirty="0"/>
              </a:p>
              <a:p>
                <a:r>
                  <a:rPr lang="en-US" sz="1800" b="1" dirty="0"/>
                  <a:t> Learning rate parameters – adapted Rescorla-Wagner (</a:t>
                </a:r>
                <a:r>
                  <a:rPr lang="en-GB" sz="1800" b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RW) learning model</a:t>
                </a:r>
              </a:p>
              <a:p>
                <a:pPr marL="0" indent="0">
                  <a:buNone/>
                </a:pPr>
                <a:endParaRPr lang="en-GB" sz="18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GB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Learning rate (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GB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), weighting of PEs on each trial, high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GB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favours recent outcomes/faster learning, low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GB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suggests a more equal weighting of recent and more distant trials/ slower learning.</a:t>
                </a:r>
              </a:p>
              <a:p>
                <a:pPr>
                  <a:buFontTx/>
                  <a:buChar char="-"/>
                </a:pPr>
                <a:endParaRPr lang="en-GB" sz="1800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extent learned probabilities determine choice, larger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800" dirty="0"/>
                  <a:t> -&gt; more deterministic re learned probabilities. </a:t>
                </a:r>
              </a:p>
              <a:p>
                <a:pPr>
                  <a:buFontTx/>
                  <a:buChar char="-"/>
                </a:pPr>
                <a:endParaRPr lang="en-GB" sz="1800" dirty="0"/>
              </a:p>
              <a:p>
                <a:pPr>
                  <a:buFontTx/>
                  <a:buChar char="-"/>
                </a:pPr>
                <a:r>
                  <a:rPr lang="en-GB" sz="18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ζ</a:t>
                </a:r>
                <a:r>
                  <a:rPr lang="en-GB" sz="18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</a:rPr>
                  <a:t> : relative weighting of both information sources during decision making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B0FF25-67A1-129C-889A-0B92580022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56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45223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Modelling social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2DAFF-9987-554A-9766-C0544AA0DD32}"/>
              </a:ext>
            </a:extLst>
          </p:cNvPr>
          <p:cNvSpPr txBox="1"/>
          <p:nvPr/>
        </p:nvSpPr>
        <p:spPr>
          <a:xfrm>
            <a:off x="180562" y="1584970"/>
            <a:ext cx="412432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Perceptual model:  </a:t>
            </a:r>
          </a:p>
          <a:p>
            <a:endParaRPr lang="en-US" sz="1800" b="1" kern="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the states or values that probabilistically determine observed responses.</a:t>
            </a:r>
            <a:endParaRPr lang="en-GB" sz="1800" kern="10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endParaRPr lang="en-US" b="1" kern="0" dirty="0"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US" b="1" kern="0" dirty="0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E.g. </a:t>
            </a:r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Bayesian generative model of the states of an agent's environment</a:t>
            </a: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 (Hierarchical Gaussian Filter (HGF))</a:t>
            </a: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 or a reinforcement learning  (like Rescorla-Wagner (RW)).</a:t>
            </a:r>
          </a:p>
          <a:p>
            <a:endParaRPr lang="en-GB" kern="0" dirty="0"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sz="1800" b="1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Observation model: </a:t>
            </a:r>
          </a:p>
          <a:p>
            <a:endParaRPr lang="en-GB" kern="0" dirty="0"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describes how states/values of the perceptual model map onto responses.</a:t>
            </a:r>
          </a:p>
          <a:p>
            <a:r>
              <a:rPr lang="en-GB" kern="0" dirty="0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E.g. </a:t>
            </a:r>
            <a:r>
              <a:rPr lang="en-GB" kern="0" dirty="0" err="1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softmax</a:t>
            </a:r>
            <a:r>
              <a:rPr lang="en-GB" kern="0" dirty="0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, </a:t>
            </a:r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unit-square sigmoid decision model.</a:t>
            </a:r>
            <a:endParaRPr lang="en-GB" sz="1800" kern="10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b="1" kern="0" dirty="0" err="1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Optimixation</a:t>
            </a:r>
            <a:r>
              <a:rPr lang="en-GB" b="1" kern="0" dirty="0"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 </a:t>
            </a:r>
            <a:r>
              <a:rPr lang="en-GB" sz="1800" b="1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algorithm: </a:t>
            </a: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determine the maximum-a-posteriori (MAP) estimates of the parameters of both perceptual and decision models.</a:t>
            </a:r>
          </a:p>
          <a:p>
            <a:pPr marL="285750" indent="-285750">
              <a:buFontTx/>
              <a:buChar char="-"/>
            </a:pPr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log-joint of data and parameters, given the models.</a:t>
            </a:r>
            <a:endParaRPr lang="en-GB" sz="1800" kern="10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r>
              <a:rPr lang="en-GB" sz="1800" kern="0" dirty="0">
                <a:effectLst/>
                <a:latin typeface="YuMincho +36p Kana Medium" panose="02020500000000000000" pitchFamily="18" charset="-128"/>
                <a:ea typeface="YuMincho +36p Kana Medium" panose="02020500000000000000" pitchFamily="18" charset="-128"/>
                <a:cs typeface="Times New Roman" panose="02020603050405020304" pitchFamily="18" charset="0"/>
              </a:rPr>
              <a:t> </a:t>
            </a:r>
            <a:endParaRPr lang="en-GB" sz="1800" kern="100" dirty="0">
              <a:effectLst/>
              <a:latin typeface="YuMincho +36p Kana Medium" panose="02020500000000000000" pitchFamily="18" charset="-128"/>
              <a:ea typeface="YuMincho +36p Kana Medium" panose="02020500000000000000" pitchFamily="18" charset="-128"/>
              <a:cs typeface="Times New Roman" panose="02020603050405020304" pitchFamily="18" charset="0"/>
            </a:endParaRPr>
          </a:p>
          <a:p>
            <a:endParaRPr lang="en-US" b="1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endParaRPr lang="english-GB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340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346CF-550B-3B44-B120-BF29BACDD2DD}"/>
                  </a:ext>
                </a:extLst>
              </p:cNvPr>
              <p:cNvSpPr/>
              <p:nvPr/>
            </p:nvSpPr>
            <p:spPr>
              <a:xfrm>
                <a:off x="2288914" y="3086988"/>
                <a:ext cx="7614165" cy="762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𝑑𝑖𝑟𝑒𝑐𝑡</m:t>
                                  </m:r>
                                  <m:r>
                                    <a:rPr lang="en-GB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𝑣𝑜𝑙𝑎𝑡𝑖𝑙𝑒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𝑠𝑡𝑎𝑏𝑙𝑒</m:t>
                              </m:r>
                              <m: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</m:e>
                            <m:sub>
                              <m: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𝑖𝑛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𝑛𝑑𝑖𝑟𝑒𝑐𝑡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𝑖𝑛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𝑑𝑖𝑟𝑒𝑐𝑡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GB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𝑣𝑜𝑙𝑎𝑡𝑖𝑙𝑒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𝑖𝑛𝑑𝑖𝑟𝑒𝑐𝑡</m:t>
                              </m:r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GB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𝑠𝑡𝑎𝑏𝑙𝑒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sub>
                          <m:r>
                            <a:rPr lang="en-GB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71346CF-550B-3B44-B120-BF29BACDD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914" y="3086988"/>
                <a:ext cx="7614165" cy="762196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1584970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584970"/>
                <a:ext cx="2376484" cy="1254061"/>
              </a:xfrm>
              <a:prstGeom prst="rect">
                <a:avLst/>
              </a:prstGeom>
              <a:blipFill>
                <a:blip r:embed="rId5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3932807" y="1998198"/>
                <a:ext cx="43456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 err="1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-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07" y="1998198"/>
                <a:ext cx="4345613" cy="923330"/>
              </a:xfrm>
              <a:prstGeom prst="rect">
                <a:avLst/>
              </a:prstGeom>
              <a:blipFill>
                <a:blip r:embed="rId6"/>
                <a:stretch>
                  <a:fillRect l="-1166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198F4A0-FBA7-1C13-468A-A9B2E8C527C7}"/>
              </a:ext>
            </a:extLst>
          </p:cNvPr>
          <p:cNvSpPr txBox="1"/>
          <p:nvPr/>
        </p:nvSpPr>
        <p:spPr>
          <a:xfrm>
            <a:off x="2669458" y="47489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0B285-FC94-B49C-6960-99649389437A}"/>
              </a:ext>
            </a:extLst>
          </p:cNvPr>
          <p:cNvSpPr txBox="1"/>
          <p:nvPr/>
        </p:nvSpPr>
        <p:spPr>
          <a:xfrm>
            <a:off x="180562" y="4476309"/>
            <a:ext cx="117213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en-GB" baseline="-25000" dirty="0"/>
              <a:t>i</a:t>
            </a: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value of stimulus at trial t, reflects expectation of a reward</a:t>
            </a:r>
          </a:p>
          <a:p>
            <a:r>
              <a:rPr lang="en-GB" sz="18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GB" baseline="-25000" dirty="0" err="1"/>
              <a:t>i</a:t>
            </a: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actual reward received on trial t</a:t>
            </a:r>
          </a:p>
          <a:p>
            <a:r>
              <a:rPr lang="el-G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</a:t>
            </a: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learning rate</a:t>
            </a:r>
          </a:p>
          <a:p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dirty="0"/>
              <a:t>V</a:t>
            </a:r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alue V is updated based on the prediction error: difference between the received reward r and the expectation V.</a:t>
            </a:r>
          </a:p>
          <a:p>
            <a:r>
              <a:rPr lang="en-GB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 rate </a:t>
            </a:r>
            <a:r>
              <a:rPr lang="el-G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GB" dirty="0"/>
              <a:t> weights prediction error. </a:t>
            </a: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3ECA4-1AD1-4D40-841B-4BB48D3603D2}"/>
              </a:ext>
            </a:extLst>
          </p:cNvPr>
          <p:cNvSpPr txBox="1"/>
          <p:nvPr/>
        </p:nvSpPr>
        <p:spPr>
          <a:xfrm>
            <a:off x="180562" y="328919"/>
            <a:ext cx="674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640931"/>
                </a:solidFill>
                <a:latin typeface="Palatino" pitchFamily="2" charset="77"/>
                <a:ea typeface="Palatino" pitchFamily="2" charset="77"/>
              </a:rPr>
              <a:t>Rescorla-Wagner (RW)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/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Perceptual model: </a:t>
                </a:r>
                <a14:m>
                  <m:oMath xmlns:m="http://schemas.openxmlformats.org/officeDocument/2006/math">
                    <m:r>
                      <a:rPr lang="en-GB" sz="2200" b="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-US" b="1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US" b="1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endParaRPr lang="english-GB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52DAFF-9987-554A-9766-C0544AA0D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2" y="1639836"/>
                <a:ext cx="2376484" cy="1254061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/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i+1 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= 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+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∗ 𝜀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                              𝜀 = r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−V</a:t>
                </a:r>
                <a:r>
                  <a:rPr lang="en-GB" baseline="-25000" dirty="0">
                    <a:latin typeface="Palatino" pitchFamily="2" charset="77"/>
                    <a:ea typeface="Palatino" pitchFamily="2" charset="77"/>
                  </a:rPr>
                  <a:t>i</a:t>
                </a:r>
              </a:p>
              <a:p>
                <a:r>
                  <a:rPr lang="en-GB" dirty="0">
                    <a:latin typeface="Palatino" pitchFamily="2" charset="77"/>
                    <a:ea typeface="Palatino" pitchFamily="2" charset="77"/>
                  </a:rPr>
                  <a:t> </a:t>
                </a:r>
              </a:p>
              <a:p>
                <a:endParaRPr lang="en-US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5FD8D-79B8-1D49-823D-2772F475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811" y="1789452"/>
                <a:ext cx="4326377" cy="923330"/>
              </a:xfrm>
              <a:prstGeom prst="rect">
                <a:avLst/>
              </a:prstGeom>
              <a:blipFill>
                <a:blip r:embed="rId5"/>
                <a:stretch>
                  <a:fillRect l="-1170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8019E6-F980-9410-FAF4-97F19F3CC7B3}"/>
              </a:ext>
            </a:extLst>
          </p:cNvPr>
          <p:cNvSpPr txBox="1"/>
          <p:nvPr/>
        </p:nvSpPr>
        <p:spPr>
          <a:xfrm>
            <a:off x="282163" y="2473531"/>
            <a:ext cx="10099064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est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700" b="1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tapas_fitModel_vol_social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(response, [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inputs_reward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inputs_groupcorrectness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], volatile, </a:t>
            </a:r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inputs_advice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, condition) </a:t>
            </a:r>
          </a:p>
          <a:p>
            <a:endParaRPr lang="en-GB" sz="1700" dirty="0">
              <a:solidFill>
                <a:schemeClr val="tx1">
                  <a:lumMod val="85000"/>
                  <a:lumOff val="15000"/>
                </a:schemeClr>
              </a:solidFill>
              <a:latin typeface="Menlo" panose="020B0609030804020204" pitchFamily="49" charset="0"/>
            </a:endParaRPr>
          </a:p>
          <a:p>
            <a:endParaRPr lang="en-GB" sz="17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Menlo" panose="020B0609030804020204" pitchFamily="49" charset="0"/>
              </a:rPr>
              <a:t>Inputs: </a:t>
            </a:r>
          </a:p>
          <a:p>
            <a:endParaRPr lang="en-GB" sz="17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inputs_reward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= actual correct choice</a:t>
            </a:r>
          </a:p>
          <a:p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response = choice</a:t>
            </a:r>
          </a:p>
          <a:p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response_group2 = conformity to group choice </a:t>
            </a:r>
          </a:p>
          <a:p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inputs_advice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= social (alien) choice</a:t>
            </a:r>
          </a:p>
          <a:p>
            <a:r>
              <a:rPr lang="en-GB" sz="17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inputs_groupcorrectness</a:t>
            </a:r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 = social correct </a:t>
            </a:r>
          </a:p>
          <a:p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condition = condition (optional)</a:t>
            </a:r>
          </a:p>
          <a:p>
            <a:endParaRPr lang="en-GB" sz="17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Fits </a:t>
            </a:r>
            <a:r>
              <a:rPr lang="en-GB" sz="1700" b="1" i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  <a:t>tapas_rw_social_reward_vol.m</a:t>
            </a:r>
            <a:endParaRPr lang="en-GB" sz="1700" b="1" i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Menlo" panose="020B0609030804020204" pitchFamily="49" charset="0"/>
            </a:endParaRPr>
          </a:p>
          <a:p>
            <a:br>
              <a:rPr lang="en-GB" sz="17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enlo" panose="020B0609030804020204" pitchFamily="49" charset="0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1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56"/>
    </mc:Choice>
    <mc:Fallback xmlns="">
      <p:transition spd="slow" advTm="5525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74321</TotalTime>
  <Words>2053</Words>
  <Application>Microsoft Macintosh PowerPoint</Application>
  <PresentationFormat>Widescreen</PresentationFormat>
  <Paragraphs>302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YuMincho +36p Kana Medium</vt:lpstr>
      <vt:lpstr>Arial</vt:lpstr>
      <vt:lpstr>Calibri</vt:lpstr>
      <vt:lpstr>Calibri Light</vt:lpstr>
      <vt:lpstr>Cambria Math</vt:lpstr>
      <vt:lpstr>Google Sans</vt:lpstr>
      <vt:lpstr>Helvetica Neue</vt:lpstr>
      <vt:lpstr>Menlo</vt:lpstr>
      <vt:lpstr>Noto Sans</vt:lpstr>
      <vt:lpstr>Noto Serif</vt:lpstr>
      <vt:lpstr>Palatino</vt:lpstr>
      <vt:lpstr>Office Theme</vt:lpstr>
      <vt:lpstr>PowerPoint Presentation</vt:lpstr>
      <vt:lpstr>PowerPoint Presentation</vt:lpstr>
      <vt:lpstr>Trial</vt:lpstr>
      <vt:lpstr>TUESDAY</vt:lpstr>
      <vt:lpstr>PowerPoint Presentation</vt:lpstr>
      <vt:lpstr>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WEDNESDAY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RYBICKI, ALICIA (PGR)</dc:creator>
  <cp:lastModifiedBy>Alicia Rybicki (Psychology)</cp:lastModifiedBy>
  <cp:revision>119</cp:revision>
  <dcterms:created xsi:type="dcterms:W3CDTF">2022-08-22T11:33:16Z</dcterms:created>
  <dcterms:modified xsi:type="dcterms:W3CDTF">2024-07-16T16:32:16Z</dcterms:modified>
</cp:coreProperties>
</file>